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501" r:id="rId2"/>
    <p:sldId id="502" r:id="rId3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6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couverture">
    <p:bg>
      <p:bgPr>
        <a:solidFill>
          <a:srgbClr val="0033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90C45A-F61A-8E4A-B34B-454C1472F0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967" y="1122363"/>
            <a:ext cx="9144000" cy="2387600"/>
          </a:xfrm>
          <a:prstGeom prst="rect">
            <a:avLst/>
          </a:prstGeom>
          <a:noFill/>
        </p:spPr>
        <p:txBody>
          <a:bodyPr anchor="b">
            <a:normAutofit/>
          </a:bodyPr>
          <a:lstStyle>
            <a:lvl1pPr algn="l">
              <a:defRPr sz="4400" b="1">
                <a:solidFill>
                  <a:srgbClr val="8FDCC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FE98D98-D16C-EF4D-9735-210211CB6F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0843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solidFill>
                  <a:srgbClr val="8FDCC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CFDEB680-24C5-9F42-9A69-37CA4EDFCD6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0845" y="6363038"/>
            <a:ext cx="3264681" cy="582612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8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Date de la présentation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E2B7776-C228-AE4D-A752-620E76C0E1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126" y="335511"/>
            <a:ext cx="1156779" cy="66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2786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 chapitre">
    <p:bg>
      <p:bgPr>
        <a:solidFill>
          <a:srgbClr val="0033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E90DFEA-E2FE-9941-8732-6357AF89B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1626" y="6356351"/>
            <a:ext cx="785177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438A63E-7C38-7B46-A207-45FC75316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56863" y="635635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D9127E2-AB4D-4945-AA58-F21F63396C42}" type="slidenum">
              <a:rPr lang="fr-FR" smtClean="0"/>
              <a:pPr/>
              <a:t>‹nr.›</a:t>
            </a:fld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F5E1A87-87A1-CE41-A1D6-4770D3C77C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1626" y="1112840"/>
            <a:ext cx="11598439" cy="2359025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4400" b="1">
                <a:solidFill>
                  <a:srgbClr val="8FDCC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Modifier les styles du texte du masque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445B82E-2DBF-7C4A-B649-36CD2F76AE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126" y="335511"/>
            <a:ext cx="1156779" cy="66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311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1">
            <a:extLst>
              <a:ext uri="{FF2B5EF4-FFF2-40B4-BE49-F238E27FC236}">
                <a16:creationId xmlns:a16="http://schemas.microsoft.com/office/drawing/2014/main" id="{3A5F48CB-1D3F-D145-90E5-CFBB0A392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64" y="101826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15901329-E255-A747-8B20-B22F6E02E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56863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D9127E2-AB4D-4945-AA58-F21F63396C42}" type="slidenum">
              <a:rPr lang="fr-FR" smtClean="0"/>
              <a:pPr/>
              <a:t>‹nr.›</a:t>
            </a:fld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11318D1-BEB1-A648-9018-AE3E418854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204" y="329500"/>
            <a:ext cx="1168621" cy="673747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16F903C-F3B8-BE48-AC3C-663B2018767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22565" y="6356351"/>
            <a:ext cx="7587961" cy="365125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3416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9EC8FC2B-42B3-F44C-A187-96EE0C3FF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56863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D9127E2-AB4D-4945-AA58-F21F63396C42}" type="slidenum">
              <a:rPr lang="fr-FR" smtClean="0"/>
              <a:pPr/>
              <a:t>‹nr.›</a:t>
            </a:fld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91D772A-D58D-4A42-84F3-C27CB92263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204" y="329500"/>
            <a:ext cx="1168621" cy="673747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108D6DC1-46B9-2A40-B845-0084A7C9DBB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9821" y="6356351"/>
            <a:ext cx="7566321" cy="365125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224829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titre et paragrap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ACF554F1-372E-C345-9F9D-C6CD4E63AA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64" y="101826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17478114-0A29-B941-A6E3-FB3B37832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564" y="2478768"/>
            <a:ext cx="10515600" cy="343278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Modifier les styles du texte du masque
Deuxième niveau
Troisième niveau
Quatrième niveau
Cinquième niveau</a:t>
            </a:r>
          </a:p>
        </p:txBody>
      </p:sp>
      <p:sp>
        <p:nvSpPr>
          <p:cNvPr id="11" name="Espace réservé du numéro de diapositive 5">
            <a:extLst>
              <a:ext uri="{FF2B5EF4-FFF2-40B4-BE49-F238E27FC236}">
                <a16:creationId xmlns:a16="http://schemas.microsoft.com/office/drawing/2014/main" id="{47FC8849-E14A-FD43-BB6B-9D72AA456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56863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D9127E2-AB4D-4945-AA58-F21F63396C42}" type="slidenum">
              <a:rPr lang="fr-FR" smtClean="0"/>
              <a:pPr/>
              <a:t>‹nr.›</a:t>
            </a:fld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25F491C-7DB2-C74D-AC69-ACD58665B7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204" y="329500"/>
            <a:ext cx="1168621" cy="673747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C2D2709B-1A2D-1942-B163-8B76602083E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22565" y="6356351"/>
            <a:ext cx="7587961" cy="365125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7952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titre et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330617-F63D-244C-B856-EEC1762C3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64" y="101826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B8D6A2-5759-A744-9997-8BB164AE9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564" y="2478768"/>
            <a:ext cx="10515600" cy="34327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535969-496C-BA43-8809-E4A4C7C55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56863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D9127E2-AB4D-4945-AA58-F21F63396C42}" type="slidenum">
              <a:rPr lang="fr-FR" smtClean="0"/>
              <a:pPr/>
              <a:t>‹nr.›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96D1F7-7AFF-7747-AEE4-6D64F0DBBF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204" y="329500"/>
            <a:ext cx="1168621" cy="673747"/>
          </a:xfrm>
          <a:prstGeom prst="rect">
            <a:avLst/>
          </a:prstGeom>
        </p:spPr>
      </p:pic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883EE809-3A2E-654C-B300-81C50699ACA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22565" y="6356351"/>
            <a:ext cx="7587961" cy="365125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24098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330617-F63D-244C-B856-EEC1762C3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64" y="1018269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5B8D6A2-5759-A744-9997-8BB164AE99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564" y="2478768"/>
            <a:ext cx="10515600" cy="343278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535969-496C-BA43-8809-E4A4C7C55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56863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D9127E2-AB4D-4945-AA58-F21F63396C42}" type="slidenum">
              <a:rPr lang="fr-FR" smtClean="0"/>
              <a:pPr/>
              <a:t>‹nr.›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3296D1F7-7AFF-7747-AEE4-6D64F0DBBF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204" y="329500"/>
            <a:ext cx="1168621" cy="673747"/>
          </a:xfrm>
          <a:prstGeom prst="rect">
            <a:avLst/>
          </a:prstGeom>
        </p:spPr>
      </p:pic>
      <p:sp>
        <p:nvSpPr>
          <p:cNvPr id="7" name="Espace réservé du pied de page 6">
            <a:extLst>
              <a:ext uri="{FF2B5EF4-FFF2-40B4-BE49-F238E27FC236}">
                <a16:creationId xmlns:a16="http://schemas.microsoft.com/office/drawing/2014/main" id="{883EE809-3A2E-654C-B300-81C50699ACA5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22565" y="6356351"/>
            <a:ext cx="7587961" cy="365125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59016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2188B9-4261-B149-B5E4-3102B2C5F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032" y="1319929"/>
            <a:ext cx="3932237" cy="143467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43BFEA-58B6-AC4F-9C76-09895A483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431" y="1319928"/>
            <a:ext cx="6172200" cy="459162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fr-FR" dirty="0"/>
              <a:t>Modifier les styles du texte du masque
Deuxième niveau
Troisième niveau
Quatrième niveau
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7CC57C-9A4F-6A42-B742-910950F51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6032" y="3004458"/>
            <a:ext cx="3932237" cy="2907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r>
              <a:rPr lang="fr-FR" dirty="0"/>
              <a:t>Modifier les styles du texte du masque
Deuxième niveau
Troisième niveau
Quatrième niveau
Cinquième niveau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7DC9BD16-33F3-7443-9088-0F14AFB11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56863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D9127E2-AB4D-4945-AA58-F21F63396C42}" type="slidenum">
              <a:rPr lang="fr-FR" smtClean="0"/>
              <a:pPr/>
              <a:t>‹nr.›</a:t>
            </a:fld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C6FD75F-5E23-6248-82EB-0568CBBBB3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204" y="329500"/>
            <a:ext cx="1168621" cy="673747"/>
          </a:xfrm>
          <a:prstGeom prst="rect">
            <a:avLst/>
          </a:prstGeom>
        </p:spPr>
      </p:pic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3AAC6F8-4E65-2A44-94DD-E404AF6AAF5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21959" y="6356351"/>
            <a:ext cx="7710487" cy="365125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6809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2188B9-4261-B149-B5E4-3102B2C5F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032" y="1319929"/>
            <a:ext cx="3932237" cy="143467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7CC57C-9A4F-6A42-B742-910950F51B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6032" y="3004458"/>
            <a:ext cx="3932237" cy="28565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r>
              <a:rPr lang="fr-FR" dirty="0"/>
              <a:t>Modifier les styles du texte du masque
Deuxième niveau
Troisième niveau
Quatrième niveau
Cinquième niveau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7DC9BD16-33F3-7443-9088-0F14AFB114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56863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D9127E2-AB4D-4945-AA58-F21F63396C42}" type="slidenum">
              <a:rPr lang="fr-FR" smtClean="0"/>
              <a:pPr/>
              <a:t>‹nr.›</a:t>
            </a:fld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0C6FD75F-5E23-6248-82EB-0568CBBBB3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204" y="329500"/>
            <a:ext cx="1168621" cy="673747"/>
          </a:xfrm>
          <a:prstGeom prst="rect">
            <a:avLst/>
          </a:prstGeom>
        </p:spPr>
      </p:pic>
      <p:sp>
        <p:nvSpPr>
          <p:cNvPr id="13" name="Espace réservé pour une image  2">
            <a:extLst>
              <a:ext uri="{FF2B5EF4-FFF2-40B4-BE49-F238E27FC236}">
                <a16:creationId xmlns:a16="http://schemas.microsoft.com/office/drawing/2014/main" id="{09148582-055E-0C40-9739-253A2A97301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319928"/>
            <a:ext cx="5754976" cy="45411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E359B1B-EE84-CE4E-95C6-5AA550D937B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26151" y="6356351"/>
            <a:ext cx="7681912" cy="365125"/>
          </a:xfrm>
        </p:spPr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4687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fin de présentation">
    <p:bg>
      <p:bgPr>
        <a:solidFill>
          <a:srgbClr val="0033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E90DFEA-E2FE-9941-8732-6357AF89B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1626" y="6356351"/>
            <a:ext cx="785177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438A63E-7C38-7B46-A207-45FC75316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56863" y="635635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D9127E2-AB4D-4945-AA58-F21F63396C42}" type="slidenum">
              <a:rPr lang="fr-FR" smtClean="0"/>
              <a:pPr/>
              <a:t>‹nr.›</a:t>
            </a:fld>
            <a:endParaRPr lang="fr-FR" dirty="0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F5E1A87-87A1-CE41-A1D6-4770D3C77C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01626" y="1112840"/>
            <a:ext cx="11598439" cy="2359025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4400" b="1">
                <a:solidFill>
                  <a:srgbClr val="8FDCC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Modifier les styles du texte du masque</a:t>
            </a:r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F60388D0-542B-1F4C-A581-6D397A007B8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14877" y="3602037"/>
            <a:ext cx="9144000" cy="1655763"/>
          </a:xfrm>
        </p:spPr>
        <p:txBody>
          <a:bodyPr/>
          <a:lstStyle>
            <a:lvl1pPr marL="0" marR="0" indent="0" algn="l" defTabSz="914377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rgbClr val="8FDCC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des sous-titres du masque</a:t>
            </a:r>
          </a:p>
          <a:p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E87015C-B4FE-9643-91B7-C2C3C4663D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126" y="335511"/>
            <a:ext cx="1156779" cy="66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48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fin de présentation">
    <p:bg>
      <p:bgPr>
        <a:solidFill>
          <a:srgbClr val="0033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5797B9D-405E-6C42-BE4B-81E53F53257E}"/>
              </a:ext>
            </a:extLst>
          </p:cNvPr>
          <p:cNvSpPr>
            <a:spLocks noChangeAspect="1"/>
          </p:cNvSpPr>
          <p:nvPr userDrawn="1"/>
        </p:nvSpPr>
        <p:spPr>
          <a:xfrm rot="21089653">
            <a:off x="4995365" y="2938085"/>
            <a:ext cx="2251372" cy="671919"/>
          </a:xfrm>
          <a:prstGeom prst="rect">
            <a:avLst/>
          </a:prstGeom>
          <a:solidFill>
            <a:srgbClr val="8FDC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solidFill>
                <a:srgbClr val="FFE21B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F5E1A87-87A1-CE41-A1D6-4770D3C77C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21082032">
            <a:off x="3512933" y="2439383"/>
            <a:ext cx="5185825" cy="1205341"/>
          </a:xfrm>
        </p:spPr>
        <p:txBody>
          <a:bodyPr anchor="b">
            <a:noAutofit/>
          </a:bodyPr>
          <a:lstStyle>
            <a:lvl1pPr marL="0" indent="0" algn="ctr">
              <a:buFontTx/>
              <a:buNone/>
              <a:defRPr sz="4400" b="1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Merci</a:t>
            </a:r>
          </a:p>
        </p:txBody>
      </p:sp>
      <p:sp>
        <p:nvSpPr>
          <p:cNvPr id="7" name="Espace réservé du pied de page 7">
            <a:extLst>
              <a:ext uri="{FF2B5EF4-FFF2-40B4-BE49-F238E27FC236}">
                <a16:creationId xmlns:a16="http://schemas.microsoft.com/office/drawing/2014/main" id="{03DCE95F-87D4-C64D-9844-917A5702B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1626" y="6356351"/>
            <a:ext cx="785177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11" name="Espace réservé du numéro de diapositive 8">
            <a:extLst>
              <a:ext uri="{FF2B5EF4-FFF2-40B4-BE49-F238E27FC236}">
                <a16:creationId xmlns:a16="http://schemas.microsoft.com/office/drawing/2014/main" id="{281B2874-97B1-0A4D-90A5-AD0C5FBC0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56863" y="6356351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D9127E2-AB4D-4945-AA58-F21F63396C42}" type="slidenum">
              <a:rPr lang="fr-FR" smtClean="0"/>
              <a:pPr/>
              <a:t>‹nr.›</a:t>
            </a:fld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4A8FB51A-062F-F544-B8BF-A118C0C2A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126" y="335511"/>
            <a:ext cx="1156779" cy="66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3744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A9C83ED-26F1-6C49-8F47-77F27D4B7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182FE4-E35D-B046-802D-BA365573A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fr-FR" dirty="0"/>
              <a:t>Modifier les styles du texte du masque
Deuxième niveau
Troisième niveau
Quatrième niveau
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7F572E3-F1EA-994B-A174-0381476FB0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D9127E2-AB4D-4945-AA58-F21F63396C42}" type="slidenum">
              <a:rPr lang="fr-FR" smtClean="0"/>
              <a:pPr/>
              <a:t>‹nr.›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9936B5EF-3BE8-364B-8D27-3AAA318077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7189" y="6356351"/>
            <a:ext cx="765333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33A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4766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33A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D828D21B-84D7-57D8-2AAC-82F9A9BD4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9127E2-AB4D-4945-AA58-F21F63396C4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33A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33A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6FDBF98-AEF7-7D50-C588-63183E2AA25A}"/>
              </a:ext>
            </a:extLst>
          </p:cNvPr>
          <p:cNvSpPr txBox="1"/>
          <p:nvPr/>
        </p:nvSpPr>
        <p:spPr>
          <a:xfrm>
            <a:off x="1262203" y="966955"/>
            <a:ext cx="6094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aphicFrame>
        <p:nvGraphicFramePr>
          <p:cNvPr id="8" name="Tabel 12">
            <a:extLst>
              <a:ext uri="{FF2B5EF4-FFF2-40B4-BE49-F238E27FC236}">
                <a16:creationId xmlns:a16="http://schemas.microsoft.com/office/drawing/2014/main" id="{59A7BCE2-3B9D-BF4B-FE85-BA676A254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321389"/>
              </p:ext>
            </p:extLst>
          </p:nvPr>
        </p:nvGraphicFramePr>
        <p:xfrm>
          <a:off x="3544389" y="214221"/>
          <a:ext cx="8011886" cy="4947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4914">
                  <a:extLst>
                    <a:ext uri="{9D8B030D-6E8A-4147-A177-3AD203B41FA5}">
                      <a16:colId xmlns:a16="http://schemas.microsoft.com/office/drawing/2014/main" val="2913541616"/>
                    </a:ext>
                  </a:extLst>
                </a:gridCol>
                <a:gridCol w="3526972">
                  <a:extLst>
                    <a:ext uri="{9D8B030D-6E8A-4147-A177-3AD203B41FA5}">
                      <a16:colId xmlns:a16="http://schemas.microsoft.com/office/drawing/2014/main" val="88320640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nl-BE" dirty="0"/>
                        <a:t>Organismes de la </a:t>
                      </a:r>
                      <a:r>
                        <a:rPr lang="nl-BE" dirty="0" err="1"/>
                        <a:t>fonction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publique</a:t>
                      </a:r>
                      <a:r>
                        <a:rPr lang="nl-BE" dirty="0"/>
                        <a:t> régionale </a:t>
                      </a:r>
                      <a:r>
                        <a:rPr lang="nl-BE" dirty="0" err="1"/>
                        <a:t>ayant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ou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ayant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eu</a:t>
                      </a:r>
                      <a:r>
                        <a:rPr lang="nl-BE" dirty="0"/>
                        <a:t> </a:t>
                      </a:r>
                      <a:r>
                        <a:rPr lang="nl-BE" dirty="0" err="1"/>
                        <a:t>un</a:t>
                      </a:r>
                      <a:r>
                        <a:rPr lang="nl-BE" dirty="0"/>
                        <a:t> plan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25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i="1" dirty="0" err="1"/>
                        <a:t>Avec</a:t>
                      </a:r>
                      <a:r>
                        <a:rPr lang="nl-BE" i="1" dirty="0"/>
                        <a:t> </a:t>
                      </a:r>
                      <a:r>
                        <a:rPr lang="nl-BE" i="1" dirty="0" err="1"/>
                        <a:t>un</a:t>
                      </a:r>
                      <a:r>
                        <a:rPr lang="nl-BE" i="1" dirty="0"/>
                        <a:t> plan (en gras </a:t>
                      </a:r>
                      <a:r>
                        <a:rPr lang="nl-BE" i="1" dirty="0" err="1"/>
                        <a:t>avec</a:t>
                      </a:r>
                      <a:r>
                        <a:rPr lang="nl-BE" i="1" dirty="0"/>
                        <a:t> </a:t>
                      </a:r>
                      <a:r>
                        <a:rPr lang="nl-BE" i="1" dirty="0" err="1"/>
                        <a:t>un</a:t>
                      </a:r>
                      <a:r>
                        <a:rPr lang="nl-BE" i="1" dirty="0"/>
                        <a:t> plan en cours)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i="1" dirty="0" err="1"/>
                        <a:t>Année</a:t>
                      </a:r>
                      <a:r>
                        <a:rPr lang="nl-BE" i="1" dirty="0"/>
                        <a:t> 1er plan et </a:t>
                      </a:r>
                      <a:r>
                        <a:rPr lang="nl-BE" i="1" dirty="0" err="1"/>
                        <a:t>nombre</a:t>
                      </a:r>
                      <a:r>
                        <a:rPr lang="nl-BE" i="1" dirty="0"/>
                        <a:t> de </a:t>
                      </a:r>
                      <a:r>
                        <a:rPr lang="nl-BE" i="1" dirty="0" err="1"/>
                        <a:t>plans</a:t>
                      </a:r>
                      <a:endParaRPr lang="nl-BE" i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2780718"/>
                  </a:ext>
                </a:extLst>
              </a:tr>
              <a:tr h="178948">
                <a:tc>
                  <a:txBody>
                    <a:bodyPr/>
                    <a:lstStyle/>
                    <a:p>
                      <a:r>
                        <a:rPr lang="nl-BE" b="1" dirty="0" err="1"/>
                        <a:t>Brupartners</a:t>
                      </a:r>
                      <a:endParaRPr lang="nl-BE" b="1" dirty="0"/>
                    </a:p>
                    <a:p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Actiris</a:t>
                      </a:r>
                    </a:p>
                    <a:p>
                      <a:r>
                        <a:rPr lang="nl-BE" sz="1800" dirty="0">
                          <a:effectLst/>
                        </a:rPr>
                        <a:t>SIAMU</a:t>
                      </a:r>
                    </a:p>
                    <a:p>
                      <a:r>
                        <a:rPr lang="nl-BE" sz="1800" dirty="0" err="1">
                          <a:effectLst/>
                        </a:rPr>
                        <a:t>Citydev</a:t>
                      </a:r>
                      <a:endParaRPr lang="nl-BE" sz="1800" dirty="0">
                        <a:effectLst/>
                      </a:endParaRPr>
                    </a:p>
                    <a:p>
                      <a:r>
                        <a:rPr lang="nl-BE" sz="1800" dirty="0">
                          <a:effectLst/>
                        </a:rPr>
                        <a:t>Port de Bruxelles</a:t>
                      </a:r>
                    </a:p>
                    <a:p>
                      <a:r>
                        <a:rPr lang="nl-BE" sz="1800" b="1" dirty="0">
                          <a:effectLst/>
                        </a:rPr>
                        <a:t>SLRB</a:t>
                      </a: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dirty="0">
                          <a:effectLst/>
                        </a:rPr>
                        <a:t>Bruxelles-</a:t>
                      </a:r>
                      <a:r>
                        <a:rPr lang="nl-BE" sz="1800" dirty="0" err="1">
                          <a:effectLst/>
                        </a:rPr>
                        <a:t>Propreté</a:t>
                      </a:r>
                      <a:endParaRPr lang="nl-BE" sz="1800" b="1" dirty="0">
                        <a:effectLst/>
                      </a:endParaRP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dirty="0">
                          <a:effectLst/>
                        </a:rPr>
                        <a:t>Bruxelles-</a:t>
                      </a:r>
                      <a:r>
                        <a:rPr lang="nl-BE" sz="1800" dirty="0" err="1">
                          <a:effectLst/>
                        </a:rPr>
                        <a:t>Environnement</a:t>
                      </a:r>
                      <a:endParaRPr lang="nl-BE" sz="1800" dirty="0">
                        <a:effectLst/>
                      </a:endParaRPr>
                    </a:p>
                    <a:p>
                      <a:r>
                        <a:rPr lang="nl-BE" sz="1800" dirty="0" err="1">
                          <a:effectLst/>
                        </a:rPr>
                        <a:t>Innoviris</a:t>
                      </a:r>
                      <a:endParaRPr lang="nl-BE" sz="1800" dirty="0">
                        <a:effectLst/>
                      </a:endParaRPr>
                    </a:p>
                    <a:p>
                      <a:r>
                        <a:rPr lang="nl-BE" sz="1800" dirty="0" err="1">
                          <a:effectLst/>
                        </a:rPr>
                        <a:t>Perspective.Brussels</a:t>
                      </a:r>
                      <a:endParaRPr lang="nl-BE" sz="1800" dirty="0">
                        <a:effectLst/>
                      </a:endParaRPr>
                    </a:p>
                    <a:p>
                      <a:r>
                        <a:rPr lang="nl-BE" sz="1800" dirty="0" err="1">
                          <a:effectLst/>
                        </a:rPr>
                        <a:t>Urban.Brussels</a:t>
                      </a:r>
                      <a:endParaRPr lang="nl-BE" sz="1800" dirty="0">
                        <a:effectLst/>
                      </a:endParaRPr>
                    </a:p>
                    <a:p>
                      <a:r>
                        <a:rPr lang="nl-BE" sz="1800" dirty="0" err="1">
                          <a:effectLst/>
                        </a:rPr>
                        <a:t>HUB.Brussels</a:t>
                      </a:r>
                      <a:endParaRPr lang="nl-BE" sz="1800" dirty="0">
                        <a:effectLst/>
                      </a:endParaRPr>
                    </a:p>
                    <a:p>
                      <a:r>
                        <a:rPr lang="nl-BE" sz="1800" dirty="0">
                          <a:effectLst/>
                        </a:rPr>
                        <a:t>Bruxelles </a:t>
                      </a:r>
                      <a:r>
                        <a:rPr lang="nl-BE" sz="1800" dirty="0" err="1">
                          <a:effectLst/>
                        </a:rPr>
                        <a:t>Fiscalité</a:t>
                      </a:r>
                      <a:endParaRPr lang="nl-BE" sz="1800" dirty="0">
                        <a:effectLst/>
                      </a:endParaRPr>
                    </a:p>
                    <a:p>
                      <a:r>
                        <a:rPr lang="nl-BE" sz="1800" b="1" dirty="0">
                          <a:effectLst/>
                        </a:rPr>
                        <a:t>Iristeam (CIRB)</a:t>
                      </a:r>
                    </a:p>
                    <a:p>
                      <a:r>
                        <a:rPr lang="nl-BE" sz="1800" b="1" dirty="0" err="1">
                          <a:effectLst/>
                        </a:rPr>
                        <a:t>Safe.brussels</a:t>
                      </a:r>
                      <a:endParaRPr lang="nl-BE" sz="1800" b="1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2023 – 6</a:t>
                      </a:r>
                      <a:r>
                        <a:rPr lang="nl-BE" sz="1800" baseline="30000" dirty="0">
                          <a:effectLst/>
                          <a:ea typeface="Times New Roman" panose="02020603050405020304" pitchFamily="18" charset="0"/>
                        </a:rPr>
                        <a:t>è</a:t>
                      </a:r>
                      <a:r>
                        <a:rPr lang="nl-B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plan in 2023 </a:t>
                      </a: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2012 – 6</a:t>
                      </a:r>
                      <a:r>
                        <a:rPr lang="nl-BE" sz="1800" baseline="30000" dirty="0">
                          <a:effectLst/>
                          <a:ea typeface="Times New Roman" panose="02020603050405020304" pitchFamily="18" charset="0"/>
                        </a:rPr>
                        <a:t>è</a:t>
                      </a:r>
                      <a:r>
                        <a:rPr lang="nl-B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plan in 2024</a:t>
                      </a: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2012 – 5</a:t>
                      </a:r>
                      <a:r>
                        <a:rPr lang="nl-BE" sz="1800" baseline="30000" dirty="0">
                          <a:effectLst/>
                          <a:ea typeface="Times New Roman" panose="02020603050405020304" pitchFamily="18" charset="0"/>
                        </a:rPr>
                        <a:t>è</a:t>
                      </a:r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 plan in 2022</a:t>
                      </a:r>
                    </a:p>
                    <a:p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2012 – 5</a:t>
                      </a:r>
                      <a:r>
                        <a:rPr lang="nl-BE" sz="1800" baseline="30000" dirty="0">
                          <a:effectLst/>
                          <a:ea typeface="Times New Roman" panose="02020603050405020304" pitchFamily="18" charset="0"/>
                        </a:rPr>
                        <a:t>è</a:t>
                      </a:r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 plan in 2022 </a:t>
                      </a: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2014 – 4</a:t>
                      </a:r>
                      <a:r>
                        <a:rPr lang="nl-BE" sz="1800" baseline="30000" dirty="0">
                          <a:effectLst/>
                          <a:ea typeface="Times New Roman" panose="02020603050405020304" pitchFamily="18" charset="0"/>
                        </a:rPr>
                        <a:t>è</a:t>
                      </a:r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 plan in 2021</a:t>
                      </a:r>
                      <a:endParaRPr lang="nl-BE" sz="1800" dirty="0"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b="0" dirty="0">
                          <a:effectLst/>
                          <a:ea typeface="Times New Roman" panose="02020603050405020304" pitchFamily="18" charset="0"/>
                        </a:rPr>
                        <a:t>2014 – 4</a:t>
                      </a:r>
                      <a:r>
                        <a:rPr lang="nl-BE" sz="1800" b="0" baseline="30000" dirty="0">
                          <a:effectLst/>
                          <a:ea typeface="Times New Roman" panose="02020603050405020304" pitchFamily="18" charset="0"/>
                        </a:rPr>
                        <a:t>è</a:t>
                      </a:r>
                      <a:r>
                        <a:rPr lang="nl-BE" sz="1800" b="0" dirty="0">
                          <a:effectLst/>
                          <a:ea typeface="Times New Roman" panose="02020603050405020304" pitchFamily="18" charset="0"/>
                        </a:rPr>
                        <a:t> plan in 2023</a:t>
                      </a: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2012 – 3</a:t>
                      </a:r>
                      <a:r>
                        <a:rPr lang="nl-BE" sz="1800" baseline="30000" dirty="0">
                          <a:effectLst/>
                          <a:ea typeface="Times New Roman" panose="02020603050405020304" pitchFamily="18" charset="0"/>
                        </a:rPr>
                        <a:t>è</a:t>
                      </a:r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 plan in 2016</a:t>
                      </a: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2012 – 3</a:t>
                      </a:r>
                      <a:r>
                        <a:rPr lang="nl-BE" sz="1800" baseline="30000" dirty="0">
                          <a:effectLst/>
                          <a:ea typeface="Times New Roman" panose="02020603050405020304" pitchFamily="18" charset="0"/>
                        </a:rPr>
                        <a:t>è</a:t>
                      </a:r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 plan in 2016</a:t>
                      </a:r>
                    </a:p>
                    <a:p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2013 – 3</a:t>
                      </a:r>
                      <a:r>
                        <a:rPr lang="nl-BE" sz="1800" baseline="30000" dirty="0">
                          <a:effectLst/>
                          <a:ea typeface="Times New Roman" panose="02020603050405020304" pitchFamily="18" charset="0"/>
                        </a:rPr>
                        <a:t>è</a:t>
                      </a:r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 plan in 2021</a:t>
                      </a:r>
                    </a:p>
                    <a:p>
                      <a:r>
                        <a:rPr lang="nl-BE" sz="1800" dirty="0">
                          <a:effectLst/>
                        </a:rPr>
                        <a:t>2022</a:t>
                      </a:r>
                    </a:p>
                    <a:p>
                      <a:r>
                        <a:rPr lang="nl-BE" sz="1800" dirty="0">
                          <a:effectLst/>
                        </a:rPr>
                        <a:t>2022</a:t>
                      </a:r>
                    </a:p>
                    <a:p>
                      <a:r>
                        <a:rPr lang="nl-BE" sz="1800" dirty="0">
                          <a:effectLst/>
                        </a:rPr>
                        <a:t>2022</a:t>
                      </a:r>
                    </a:p>
                    <a:p>
                      <a:r>
                        <a:rPr lang="nl-BE" dirty="0"/>
                        <a:t>2022</a:t>
                      </a:r>
                    </a:p>
                    <a:p>
                      <a:r>
                        <a:rPr lang="nl-BE" dirty="0"/>
                        <a:t>2023</a:t>
                      </a:r>
                    </a:p>
                    <a:p>
                      <a:r>
                        <a:rPr lang="nl-BE" dirty="0"/>
                        <a:t>2023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5599072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20AED982-DBD2-FF57-D238-16DCBC59B79F}"/>
              </a:ext>
            </a:extLst>
          </p:cNvPr>
          <p:cNvSpPr txBox="1"/>
          <p:nvPr/>
        </p:nvSpPr>
        <p:spPr>
          <a:xfrm>
            <a:off x="0" y="1106542"/>
            <a:ext cx="35966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rgbClr val="0033A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Public </a:t>
            </a:r>
            <a:r>
              <a:rPr kumimoji="0" lang="nl-BE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33A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régional</a:t>
            </a:r>
            <a:endParaRPr kumimoji="0" lang="fr-BE" sz="3600" b="1" i="0" u="none" strike="noStrike" kern="1200" cap="none" spc="0" normalizeH="0" baseline="0" noProof="0" dirty="0">
              <a:ln>
                <a:noFill/>
              </a:ln>
              <a:solidFill>
                <a:srgbClr val="0033A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4749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ianummer 2">
            <a:extLst>
              <a:ext uri="{FF2B5EF4-FFF2-40B4-BE49-F238E27FC236}">
                <a16:creationId xmlns:a16="http://schemas.microsoft.com/office/drawing/2014/main" id="{D828D21B-84D7-57D8-2AAC-82F9A9BD4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9127E2-AB4D-4945-AA58-F21F63396C42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0033A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srgbClr val="0033A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6FDBF98-AEF7-7D50-C588-63183E2AA25A}"/>
              </a:ext>
            </a:extLst>
          </p:cNvPr>
          <p:cNvSpPr txBox="1"/>
          <p:nvPr/>
        </p:nvSpPr>
        <p:spPr>
          <a:xfrm>
            <a:off x="1262203" y="966955"/>
            <a:ext cx="60946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aphicFrame>
        <p:nvGraphicFramePr>
          <p:cNvPr id="8" name="Tabel 12">
            <a:extLst>
              <a:ext uri="{FF2B5EF4-FFF2-40B4-BE49-F238E27FC236}">
                <a16:creationId xmlns:a16="http://schemas.microsoft.com/office/drawing/2014/main" id="{59A7BCE2-3B9D-BF4B-FE85-BA676A254B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8734367"/>
              </p:ext>
            </p:extLst>
          </p:nvPr>
        </p:nvGraphicFramePr>
        <p:xfrm>
          <a:off x="3544389" y="214221"/>
          <a:ext cx="8011886" cy="5217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4914">
                  <a:extLst>
                    <a:ext uri="{9D8B030D-6E8A-4147-A177-3AD203B41FA5}">
                      <a16:colId xmlns:a16="http://schemas.microsoft.com/office/drawing/2014/main" val="2913541616"/>
                    </a:ext>
                  </a:extLst>
                </a:gridCol>
                <a:gridCol w="3526972">
                  <a:extLst>
                    <a:ext uri="{9D8B030D-6E8A-4147-A177-3AD203B41FA5}">
                      <a16:colId xmlns:a16="http://schemas.microsoft.com/office/drawing/2014/main" val="88320640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nl-BE" dirty="0"/>
                        <a:t>Regionale overheidsorganisaties die een plan hebben of hebben gehad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nl-B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254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 i="1" dirty="0"/>
                        <a:t>Met een plan (in het vet momenteel bezig met een plan)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i="1" dirty="0"/>
                        <a:t>Jaar van het eerste plan en het aantal plannen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2780718"/>
                  </a:ext>
                </a:extLst>
              </a:tr>
              <a:tr h="178948">
                <a:tc>
                  <a:txBody>
                    <a:bodyPr/>
                    <a:lstStyle/>
                    <a:p>
                      <a:r>
                        <a:rPr lang="nl-BE" b="1" dirty="0" err="1"/>
                        <a:t>Brupartners</a:t>
                      </a:r>
                      <a:endParaRPr lang="nl-BE" b="1" dirty="0"/>
                    </a:p>
                    <a:p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Actiris</a:t>
                      </a:r>
                    </a:p>
                    <a:p>
                      <a:r>
                        <a:rPr lang="nl-BE" sz="1800" dirty="0">
                          <a:effectLst/>
                        </a:rPr>
                        <a:t>SIAMU</a:t>
                      </a:r>
                    </a:p>
                    <a:p>
                      <a:r>
                        <a:rPr lang="nl-BE" sz="1800" dirty="0" err="1">
                          <a:effectLst/>
                        </a:rPr>
                        <a:t>Citydev</a:t>
                      </a:r>
                      <a:endParaRPr lang="nl-BE" sz="1800" dirty="0">
                        <a:effectLst/>
                      </a:endParaRPr>
                    </a:p>
                    <a:p>
                      <a:r>
                        <a:rPr lang="nl-BE" sz="1800" dirty="0">
                          <a:effectLst/>
                        </a:rPr>
                        <a:t>Port de Bruxelles / Haven van Brussel</a:t>
                      </a:r>
                    </a:p>
                    <a:p>
                      <a:r>
                        <a:rPr lang="nl-BE" sz="1800" b="1" dirty="0">
                          <a:effectLst/>
                        </a:rPr>
                        <a:t>SLRB</a:t>
                      </a: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dirty="0">
                          <a:effectLst/>
                        </a:rPr>
                        <a:t>Bruxelles-</a:t>
                      </a:r>
                      <a:r>
                        <a:rPr lang="nl-BE" sz="1800" dirty="0" err="1">
                          <a:effectLst/>
                        </a:rPr>
                        <a:t>Propreté</a:t>
                      </a:r>
                      <a:r>
                        <a:rPr lang="nl-BE" sz="1800" dirty="0">
                          <a:effectLst/>
                        </a:rPr>
                        <a:t> / </a:t>
                      </a:r>
                      <a:r>
                        <a:rPr lang="nl-BE" sz="1800" dirty="0" err="1">
                          <a:effectLst/>
                        </a:rPr>
                        <a:t>Net.brussel</a:t>
                      </a:r>
                      <a:endParaRPr lang="nl-BE" sz="1800" b="1" dirty="0">
                        <a:effectLst/>
                      </a:endParaRP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dirty="0">
                          <a:effectLst/>
                        </a:rPr>
                        <a:t>Bruxelles-</a:t>
                      </a:r>
                      <a:r>
                        <a:rPr lang="nl-BE" sz="1800" dirty="0" err="1">
                          <a:effectLst/>
                        </a:rPr>
                        <a:t>Environnement</a:t>
                      </a:r>
                      <a:r>
                        <a:rPr lang="nl-BE" sz="1800" dirty="0">
                          <a:effectLst/>
                        </a:rPr>
                        <a:t> / Brussel Leefmilieu</a:t>
                      </a:r>
                    </a:p>
                    <a:p>
                      <a:r>
                        <a:rPr lang="nl-BE" sz="1800" dirty="0" err="1">
                          <a:effectLst/>
                        </a:rPr>
                        <a:t>Innoviris</a:t>
                      </a:r>
                      <a:endParaRPr lang="nl-BE" sz="1800" dirty="0">
                        <a:effectLst/>
                      </a:endParaRPr>
                    </a:p>
                    <a:p>
                      <a:r>
                        <a:rPr lang="nl-BE" sz="1800" dirty="0" err="1">
                          <a:effectLst/>
                        </a:rPr>
                        <a:t>Perspective.Brussels</a:t>
                      </a:r>
                      <a:endParaRPr lang="nl-BE" sz="1800" dirty="0">
                        <a:effectLst/>
                      </a:endParaRPr>
                    </a:p>
                    <a:p>
                      <a:r>
                        <a:rPr lang="nl-BE" sz="1800" dirty="0" err="1">
                          <a:effectLst/>
                        </a:rPr>
                        <a:t>Urban.Brussels</a:t>
                      </a:r>
                      <a:endParaRPr lang="nl-BE" sz="1800" dirty="0">
                        <a:effectLst/>
                      </a:endParaRPr>
                    </a:p>
                    <a:p>
                      <a:r>
                        <a:rPr lang="nl-BE" sz="1800" dirty="0" err="1">
                          <a:effectLst/>
                        </a:rPr>
                        <a:t>HUB.Brussels</a:t>
                      </a:r>
                      <a:endParaRPr lang="nl-BE" sz="1800" dirty="0">
                        <a:effectLst/>
                      </a:endParaRPr>
                    </a:p>
                    <a:p>
                      <a:r>
                        <a:rPr lang="nl-BE" sz="1800" dirty="0">
                          <a:effectLst/>
                        </a:rPr>
                        <a:t>Bruxelles </a:t>
                      </a:r>
                      <a:r>
                        <a:rPr lang="nl-BE" sz="1800" dirty="0" err="1">
                          <a:effectLst/>
                        </a:rPr>
                        <a:t>Fiscalité</a:t>
                      </a:r>
                      <a:r>
                        <a:rPr lang="nl-BE" sz="1800" dirty="0">
                          <a:effectLst/>
                        </a:rPr>
                        <a:t> / Brussel fiscaliteit</a:t>
                      </a:r>
                    </a:p>
                    <a:p>
                      <a:r>
                        <a:rPr lang="nl-BE" sz="1800" b="1" dirty="0">
                          <a:effectLst/>
                        </a:rPr>
                        <a:t>Iristeam (CIRB)</a:t>
                      </a:r>
                    </a:p>
                    <a:p>
                      <a:r>
                        <a:rPr lang="nl-BE" sz="1800" b="1" dirty="0" err="1">
                          <a:effectLst/>
                        </a:rPr>
                        <a:t>Safe.brussels</a:t>
                      </a:r>
                      <a:endParaRPr lang="nl-BE" sz="1800" b="1" dirty="0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B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2023 – 6</a:t>
                      </a:r>
                      <a:r>
                        <a:rPr lang="nl-BE" sz="180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e</a:t>
                      </a:r>
                      <a:r>
                        <a:rPr lang="nl-B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plan in 2023 </a:t>
                      </a: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2012 – 6</a:t>
                      </a:r>
                      <a:r>
                        <a:rPr lang="nl-BE" sz="1800" kern="1200" baseline="300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e</a:t>
                      </a:r>
                      <a:r>
                        <a:rPr lang="nl-BE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+mn-cs"/>
                        </a:rPr>
                        <a:t> plan in 2024</a:t>
                      </a: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2012 – 5</a:t>
                      </a:r>
                      <a:r>
                        <a:rPr lang="nl-BE" sz="1800" baseline="30000" dirty="0">
                          <a:effectLst/>
                          <a:ea typeface="Times New Roman" panose="02020603050405020304" pitchFamily="18" charset="0"/>
                        </a:rPr>
                        <a:t>e</a:t>
                      </a:r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 plan in 2022</a:t>
                      </a:r>
                    </a:p>
                    <a:p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2012 – 5</a:t>
                      </a:r>
                      <a:r>
                        <a:rPr lang="nl-BE" sz="1800" baseline="30000" dirty="0">
                          <a:effectLst/>
                          <a:ea typeface="Times New Roman" panose="02020603050405020304" pitchFamily="18" charset="0"/>
                        </a:rPr>
                        <a:t>e</a:t>
                      </a:r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 plan in 2022 </a:t>
                      </a: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2014 – 4</a:t>
                      </a:r>
                      <a:r>
                        <a:rPr lang="nl-BE" sz="1800" baseline="30000" dirty="0">
                          <a:effectLst/>
                          <a:ea typeface="Times New Roman" panose="02020603050405020304" pitchFamily="18" charset="0"/>
                        </a:rPr>
                        <a:t>e</a:t>
                      </a:r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 plan in 2021</a:t>
                      </a:r>
                      <a:endParaRPr lang="nl-BE" sz="1800" dirty="0">
                        <a:effectLst/>
                        <a:highlight>
                          <a:srgbClr val="FFFF00"/>
                        </a:highlight>
                      </a:endParaRP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b="0" dirty="0">
                          <a:effectLst/>
                          <a:ea typeface="Times New Roman" panose="02020603050405020304" pitchFamily="18" charset="0"/>
                        </a:rPr>
                        <a:t>2014 – 4</a:t>
                      </a:r>
                      <a:r>
                        <a:rPr lang="nl-BE" sz="1800" b="0" baseline="30000" dirty="0">
                          <a:effectLst/>
                          <a:ea typeface="Times New Roman" panose="02020603050405020304" pitchFamily="18" charset="0"/>
                        </a:rPr>
                        <a:t>e</a:t>
                      </a:r>
                      <a:r>
                        <a:rPr lang="nl-BE" sz="1800" b="0" dirty="0">
                          <a:effectLst/>
                          <a:ea typeface="Times New Roman" panose="02020603050405020304" pitchFamily="18" charset="0"/>
                        </a:rPr>
                        <a:t> plan in 2023</a:t>
                      </a: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2012 – 3</a:t>
                      </a:r>
                      <a:r>
                        <a:rPr lang="nl-BE" sz="1800" baseline="30000" dirty="0">
                          <a:effectLst/>
                          <a:ea typeface="Times New Roman" panose="02020603050405020304" pitchFamily="18" charset="0"/>
                        </a:rPr>
                        <a:t>e</a:t>
                      </a:r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 plan in 2016</a:t>
                      </a:r>
                    </a:p>
                    <a:p>
                      <a:pPr marL="0" marR="0" lvl="0" indent="0" algn="l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2012 – 3</a:t>
                      </a:r>
                      <a:r>
                        <a:rPr lang="nl-BE" sz="1800" baseline="30000" dirty="0">
                          <a:effectLst/>
                          <a:ea typeface="Times New Roman" panose="02020603050405020304" pitchFamily="18" charset="0"/>
                        </a:rPr>
                        <a:t>e</a:t>
                      </a:r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 plan in 2016</a:t>
                      </a:r>
                    </a:p>
                    <a:p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2013 – 3</a:t>
                      </a:r>
                      <a:r>
                        <a:rPr lang="nl-BE" sz="1800" baseline="30000" dirty="0">
                          <a:effectLst/>
                          <a:ea typeface="Times New Roman" panose="02020603050405020304" pitchFamily="18" charset="0"/>
                        </a:rPr>
                        <a:t>e</a:t>
                      </a:r>
                      <a:r>
                        <a:rPr lang="nl-BE" sz="1800" dirty="0">
                          <a:effectLst/>
                          <a:ea typeface="Times New Roman" panose="02020603050405020304" pitchFamily="18" charset="0"/>
                        </a:rPr>
                        <a:t> plan in 2021</a:t>
                      </a:r>
                    </a:p>
                    <a:p>
                      <a:r>
                        <a:rPr lang="nl-BE" sz="1800" dirty="0">
                          <a:effectLst/>
                        </a:rPr>
                        <a:t>2022</a:t>
                      </a:r>
                    </a:p>
                    <a:p>
                      <a:r>
                        <a:rPr lang="nl-BE" sz="1800" dirty="0">
                          <a:effectLst/>
                        </a:rPr>
                        <a:t>2022</a:t>
                      </a:r>
                    </a:p>
                    <a:p>
                      <a:r>
                        <a:rPr lang="nl-BE" sz="1800" dirty="0">
                          <a:effectLst/>
                        </a:rPr>
                        <a:t>2022</a:t>
                      </a:r>
                    </a:p>
                    <a:p>
                      <a:r>
                        <a:rPr lang="nl-BE" dirty="0"/>
                        <a:t>2022</a:t>
                      </a:r>
                    </a:p>
                    <a:p>
                      <a:r>
                        <a:rPr lang="nl-BE" dirty="0"/>
                        <a:t>2023</a:t>
                      </a:r>
                    </a:p>
                    <a:p>
                      <a:r>
                        <a:rPr lang="nl-BE" dirty="0"/>
                        <a:t>2023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5599072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20AED982-DBD2-FF57-D238-16DCBC59B79F}"/>
              </a:ext>
            </a:extLst>
          </p:cNvPr>
          <p:cNvSpPr txBox="1"/>
          <p:nvPr/>
        </p:nvSpPr>
        <p:spPr>
          <a:xfrm>
            <a:off x="0" y="1106542"/>
            <a:ext cx="359664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3600" b="1" i="0" u="none" strike="noStrike" kern="1200" cap="none" spc="0" normalizeH="0" baseline="0" noProof="0" dirty="0">
                <a:ln>
                  <a:noFill/>
                </a:ln>
                <a:solidFill>
                  <a:srgbClr val="0033A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Regionale </a:t>
            </a:r>
            <a:r>
              <a:rPr kumimoji="0" lang="nl-BE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0033A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overheids-organisaties</a:t>
            </a:r>
            <a:endParaRPr kumimoji="0" lang="fr-BE" sz="3600" b="1" i="0" u="none" strike="noStrike" kern="1200" cap="none" spc="0" normalizeH="0" baseline="0" noProof="0" dirty="0">
              <a:ln>
                <a:noFill/>
              </a:ln>
              <a:solidFill>
                <a:srgbClr val="0033A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943793"/>
      </p:ext>
    </p:extLst>
  </p:cSld>
  <p:clrMapOvr>
    <a:masterClrMapping/>
  </p:clrMapOvr>
</p:sld>
</file>

<file path=ppt/theme/theme1.xml><?xml version="1.0" encoding="utf-8"?>
<a:theme xmlns:a="http://schemas.openxmlformats.org/drawingml/2006/main" name="1_Thème Actiris générique">
  <a:themeElements>
    <a:clrScheme name="Personnalisé 4">
      <a:dk1>
        <a:srgbClr val="000000"/>
      </a:dk1>
      <a:lt1>
        <a:srgbClr val="FFFFFF"/>
      </a:lt1>
      <a:dk2>
        <a:srgbClr val="000000"/>
      </a:dk2>
      <a:lt2>
        <a:srgbClr val="8EDBC3"/>
      </a:lt2>
      <a:accent1>
        <a:srgbClr val="A8DBCB"/>
      </a:accent1>
      <a:accent2>
        <a:srgbClr val="BDDAD6"/>
      </a:accent2>
      <a:accent3>
        <a:srgbClr val="FBF4E8"/>
      </a:accent3>
      <a:accent4>
        <a:srgbClr val="0053FF"/>
      </a:accent4>
      <a:accent5>
        <a:srgbClr val="0088FF"/>
      </a:accent5>
      <a:accent6>
        <a:srgbClr val="00A4FF"/>
      </a:accent6>
      <a:hlink>
        <a:srgbClr val="0096FF"/>
      </a:hlink>
      <a:folHlink>
        <a:srgbClr val="75D5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262</Words>
  <Application>Microsoft Office PowerPoint</Application>
  <PresentationFormat>Breedbeeld</PresentationFormat>
  <Paragraphs>72</Paragraphs>
  <Slides>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6" baseType="lpstr">
      <vt:lpstr>Arial</vt:lpstr>
      <vt:lpstr>Calibri</vt:lpstr>
      <vt:lpstr>Times New Roman</vt:lpstr>
      <vt:lpstr>1_Thème Actiris générique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MOERMAN Brechje</dc:creator>
  <cp:lastModifiedBy>KESTEMONT Joey</cp:lastModifiedBy>
  <cp:revision>3</cp:revision>
  <dcterms:created xsi:type="dcterms:W3CDTF">2024-02-27T08:18:14Z</dcterms:created>
  <dcterms:modified xsi:type="dcterms:W3CDTF">2024-03-05T08:24:56Z</dcterms:modified>
</cp:coreProperties>
</file>